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85" r:id="rId3"/>
    <p:sldId id="258" r:id="rId4"/>
    <p:sldId id="269" r:id="rId5"/>
    <p:sldId id="281" r:id="rId6"/>
    <p:sldId id="259" r:id="rId7"/>
    <p:sldId id="287" r:id="rId8"/>
    <p:sldId id="298" r:id="rId9"/>
    <p:sldId id="301" r:id="rId10"/>
    <p:sldId id="305" r:id="rId11"/>
    <p:sldId id="302" r:id="rId12"/>
    <p:sldId id="304" r:id="rId13"/>
    <p:sldId id="303" r:id="rId14"/>
    <p:sldId id="288" r:id="rId15"/>
    <p:sldId id="295" r:id="rId16"/>
    <p:sldId id="282" r:id="rId17"/>
    <p:sldId id="296" r:id="rId18"/>
    <p:sldId id="286" r:id="rId19"/>
    <p:sldId id="293" r:id="rId20"/>
    <p:sldId id="294" r:id="rId21"/>
    <p:sldId id="289" r:id="rId22"/>
    <p:sldId id="266" r:id="rId23"/>
    <p:sldId id="267" r:id="rId24"/>
    <p:sldId id="291" r:id="rId25"/>
    <p:sldId id="290" r:id="rId26"/>
    <p:sldId id="292" r:id="rId27"/>
    <p:sldId id="306" r:id="rId28"/>
    <p:sldId id="300" r:id="rId2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804" cy="461332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02" y="0"/>
            <a:ext cx="3011804" cy="461332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r">
              <a:defRPr sz="1200"/>
            </a:lvl1pPr>
          </a:lstStyle>
          <a:p>
            <a:fld id="{F2F18754-D97F-4C02-B713-ECD5212D6B2A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169"/>
            <a:ext cx="3011804" cy="461332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02" y="8773169"/>
            <a:ext cx="3011804" cy="461332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r">
              <a:defRPr sz="1200"/>
            </a:lvl1pPr>
          </a:lstStyle>
          <a:p>
            <a:fld id="{28B137DE-9E8D-4014-8B4C-EA88A143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45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>
              <a:defRPr sz="1200"/>
            </a:lvl1pPr>
          </a:lstStyle>
          <a:p>
            <a:fld id="{6870F6D0-943D-476C-9791-89CA7C9BA124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2" tIns="46241" rIns="92482" bIns="462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2" tIns="46241" rIns="92482" bIns="4624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r">
              <a:defRPr sz="1200"/>
            </a:lvl1pPr>
          </a:lstStyle>
          <a:p>
            <a:fld id="{45C93F81-BF7C-411B-95F0-A6B6DABD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3F81-BF7C-411B-95F0-A6B6DABD1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8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155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1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4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47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676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376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163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79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880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91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59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6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1791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415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572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676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599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618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576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489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366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15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12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28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26537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591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733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613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2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780887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24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0F6FC6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F6FC6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20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62" r:id="rId12"/>
    <p:sldLayoutId id="2147483663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  <p:sldLayoutId id="2147483677" r:id="rId20"/>
    <p:sldLayoutId id="2147483680" r:id="rId21"/>
    <p:sldLayoutId id="2147483681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9" r:id="rId28"/>
    <p:sldLayoutId id="2147483695" r:id="rId29"/>
  </p:sldLayoutIdLst>
  <p:hf sldNum="0"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FDZiWEmtdIgAjJmIQxNsoS9DNqx16L-N/view" TargetMode="External"/><Relationship Id="rId2" Type="http://schemas.openxmlformats.org/officeDocument/2006/relationships/hyperlink" Target="https://www.youtube.com/watch?time_continue=4&amp;v=S2JuZL2WLX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tep.tcnj.edu/form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29400" y="228600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prstClr val="black"/>
              </a:solidFill>
              <a:latin typeface="Perpetua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0C1E3C-4DF5-4DC2-9A71-D8AD2C9B0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5555"/>
          <a:stretch/>
        </p:blipFill>
        <p:spPr>
          <a:xfrm>
            <a:off x="-1" y="0"/>
            <a:ext cx="920316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1F947-9197-43C5-AE4E-A82E030B7C27}"/>
              </a:ext>
            </a:extLst>
          </p:cNvPr>
          <p:cNvSpPr txBox="1"/>
          <p:nvPr/>
        </p:nvSpPr>
        <p:spPr>
          <a:xfrm>
            <a:off x="3200400" y="4419600"/>
            <a:ext cx="5638800" cy="17526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Global Student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Teaching</a:t>
            </a:r>
          </a:p>
        </p:txBody>
      </p:sp>
    </p:spTree>
    <p:extLst>
      <p:ext uri="{BB962C8B-B14F-4D97-AF65-F5344CB8AC3E}">
        <p14:creationId xmlns:p14="http://schemas.microsoft.com/office/powerpoint/2010/main" val="59175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62000" y="1752600"/>
            <a:ext cx="4038600" cy="4373563"/>
          </a:xfrm>
        </p:spPr>
        <p:txBody>
          <a:bodyPr/>
          <a:lstStyle/>
          <a:p>
            <a:r>
              <a:rPr lang="en-US" dirty="0"/>
              <a:t>GST plus second half on campus:$6770</a:t>
            </a:r>
          </a:p>
          <a:p>
            <a:r>
              <a:rPr lang="en-US" dirty="0"/>
              <a:t>(without weekend trips)</a:t>
            </a:r>
          </a:p>
          <a:p>
            <a:r>
              <a:rPr lang="en-US" dirty="0"/>
              <a:t>$2905 while abroad</a:t>
            </a:r>
          </a:p>
          <a:p>
            <a:r>
              <a:rPr lang="en-US" dirty="0"/>
              <a:t>$3865 second half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/>
          <a:p>
            <a:pPr algn="r"/>
            <a:r>
              <a:rPr lang="en-US" dirty="0"/>
              <a:t>Full semester on campus: $7,730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28400"/>
            <a:ext cx="71628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cost for semester living on campus:</a:t>
            </a:r>
          </a:p>
        </p:txBody>
      </p:sp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60D509DB-04C6-4087-B1FD-00605915C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F798C8-9EAB-400B-8B7F-26685D3B6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37" y="3200400"/>
            <a:ext cx="3052763" cy="30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44189" y="1306689"/>
            <a:ext cx="3227034" cy="444501"/>
          </a:xfrm>
        </p:spPr>
        <p:txBody>
          <a:bodyPr/>
          <a:lstStyle/>
          <a:p>
            <a:r>
              <a:rPr lang="en-US" dirty="0"/>
              <a:t>GST Costs: Finland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1897415"/>
            <a:ext cx="3772079" cy="441823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Flight= $900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Housing= $1500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Transportation=$250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Groceries=$300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Health insurance=$120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Off campus rent while abroad: $1200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TOTAL without weekend trips=$4,270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Additional for weekend trips: $1200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13099" y="1789415"/>
            <a:ext cx="4041775" cy="40687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Transportation to school= $346</a:t>
            </a:r>
          </a:p>
          <a:p>
            <a:pPr marL="1085850" lvl="1" indent="-342900"/>
            <a:r>
              <a:rPr lang="en-US" dirty="0"/>
              <a:t>30 miles/day for 7 weeks x .33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Room and board= $1700</a:t>
            </a:r>
          </a:p>
          <a:p>
            <a:pPr marL="1085850" lvl="1" indent="-342900"/>
            <a:r>
              <a:rPr lang="en-US" dirty="0"/>
              <a:t>Room=$1,200 </a:t>
            </a:r>
          </a:p>
          <a:p>
            <a:pPr marL="1085850" lvl="1" indent="-342900"/>
            <a:r>
              <a:rPr lang="en-US" dirty="0"/>
              <a:t>Meals: $500</a:t>
            </a:r>
          </a:p>
          <a:p>
            <a:pPr marL="1085850" lvl="1" indent="-342900"/>
            <a:r>
              <a:rPr lang="en-US" dirty="0"/>
              <a:t>Total= $1,700</a:t>
            </a:r>
          </a:p>
          <a:p>
            <a:pPr lvl="1" indent="0">
              <a:buNone/>
            </a:pPr>
            <a:r>
              <a:rPr lang="en-US" b="1" dirty="0"/>
              <a:t>Total= $2,046</a:t>
            </a:r>
          </a:p>
          <a:p>
            <a:pPr lvl="1" indent="0">
              <a:buNone/>
            </a:pPr>
            <a:endParaRPr lang="en-US" b="1" dirty="0"/>
          </a:p>
          <a:p>
            <a:pPr lvl="1" indent="0">
              <a:buNone/>
            </a:pPr>
            <a:endParaRPr lang="en-US" b="1" dirty="0"/>
          </a:p>
          <a:p>
            <a:pPr lvl="1" indent="0">
              <a:buNone/>
            </a:pPr>
            <a:endParaRPr lang="en-US" b="1" dirty="0"/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2"/>
          </p:nvPr>
        </p:nvSpPr>
        <p:spPr>
          <a:xfrm>
            <a:off x="4381679" y="1325449"/>
            <a:ext cx="4041775" cy="444501"/>
          </a:xfrm>
        </p:spPr>
        <p:txBody>
          <a:bodyPr/>
          <a:lstStyle/>
          <a:p>
            <a:r>
              <a:rPr lang="en-US" dirty="0"/>
              <a:t>OFF campus housing for 2 months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428400"/>
            <a:ext cx="70104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Cost Comparison: Off campus </a:t>
            </a:r>
          </a:p>
        </p:txBody>
      </p:sp>
      <p:pic>
        <p:nvPicPr>
          <p:cNvPr id="8" name="Graphic 7" descr="Earth globe Africa and Europe">
            <a:extLst>
              <a:ext uri="{FF2B5EF4-FFF2-40B4-BE49-F238E27FC236}">
                <a16:creationId xmlns:a16="http://schemas.microsoft.com/office/drawing/2014/main" id="{B36582C7-81D2-4CF1-A878-0675DA0BF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9" name="Picture 2" descr="Image result for cartoon money">
            <a:extLst>
              <a:ext uri="{FF2B5EF4-FFF2-40B4-BE49-F238E27FC236}">
                <a16:creationId xmlns:a16="http://schemas.microsoft.com/office/drawing/2014/main" id="{D0B93725-A37E-4385-B653-31D3926B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93385"/>
            <a:ext cx="1361899" cy="9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67833" y="1744133"/>
            <a:ext cx="4038600" cy="4373563"/>
          </a:xfrm>
        </p:spPr>
        <p:txBody>
          <a:bodyPr/>
          <a:lstStyle/>
          <a:p>
            <a:r>
              <a:rPr lang="en-US" dirty="0"/>
              <a:t>GST=$6316</a:t>
            </a:r>
          </a:p>
          <a:p>
            <a:r>
              <a:rPr lang="en-US" dirty="0"/>
              <a:t>$4270 while abroad</a:t>
            </a:r>
          </a:p>
          <a:p>
            <a:r>
              <a:rPr lang="en-US" dirty="0"/>
              <a:t>$2046 second half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19600" y="1772355"/>
            <a:ext cx="4267200" cy="4373563"/>
          </a:xfrm>
        </p:spPr>
        <p:txBody>
          <a:bodyPr>
            <a:normAutofit/>
          </a:bodyPr>
          <a:lstStyle/>
          <a:p>
            <a:pPr lvl="2"/>
            <a:r>
              <a:rPr lang="en-US" sz="2800" dirty="0"/>
              <a:t>Not GST= $4,092</a:t>
            </a:r>
          </a:p>
          <a:p>
            <a:pPr lvl="2"/>
            <a:r>
              <a:rPr lang="en-US" sz="2800" dirty="0"/>
              <a:t>Housing and transportation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22237"/>
            <a:ext cx="6324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cost for semester living off campus:</a:t>
            </a:r>
            <a:br>
              <a:rPr lang="en-US" dirty="0"/>
            </a:br>
            <a:endParaRPr lang="en-US" dirty="0"/>
          </a:p>
        </p:txBody>
      </p:sp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31976BD8-E01B-4694-A16E-961B5536D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13" name="Graphic 12" descr="Airplane">
            <a:extLst>
              <a:ext uri="{FF2B5EF4-FFF2-40B4-BE49-F238E27FC236}">
                <a16:creationId xmlns:a16="http://schemas.microsoft.com/office/drawing/2014/main" id="{9569A009-5094-427F-AE37-3E0F595BB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44714">
            <a:off x="3266305" y="3328359"/>
            <a:ext cx="2611388" cy="32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61722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Living at family home after return?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89" y="1600200"/>
            <a:ext cx="8229600" cy="4373563"/>
          </a:xfrm>
        </p:spPr>
        <p:txBody>
          <a:bodyPr/>
          <a:lstStyle/>
          <a:p>
            <a:r>
              <a:rPr lang="en-US" dirty="0"/>
              <a:t>Cost while abroad:</a:t>
            </a:r>
          </a:p>
          <a:p>
            <a:r>
              <a:rPr lang="en-US" dirty="0"/>
              <a:t>(without weekend trips)</a:t>
            </a:r>
          </a:p>
          <a:p>
            <a:r>
              <a:rPr lang="en-US" dirty="0"/>
              <a:t>$2905</a:t>
            </a:r>
          </a:p>
          <a:p>
            <a:r>
              <a:rPr lang="en-US" dirty="0"/>
              <a:t>If lived on campus for full semester= $7,730</a:t>
            </a:r>
          </a:p>
          <a:p>
            <a:endParaRPr lang="en-US" dirty="0"/>
          </a:p>
          <a:p>
            <a:r>
              <a:rPr lang="en-US" dirty="0"/>
              <a:t>Savings for living at home=? Depends on food and transportation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40F8DF79-BE44-4E46-81E9-49F954ADB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33528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Scholarships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66052" cy="50593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School of Education GST Scholarship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EOF: Let the program know you are applying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Phi Kappa Phi Study Abroad 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Morton Winston Scholarship for Study Abroad (TCNJ)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Gilman Scholarships</a:t>
            </a:r>
          </a:p>
          <a:p>
            <a:pPr marL="1141413" lvl="1" indent="-457200"/>
            <a:r>
              <a:rPr lang="en-US" dirty="0"/>
              <a:t>Eligible if you receive a federal Pell </a:t>
            </a:r>
            <a:r>
              <a:rPr lang="en-US" dirty="0" smtClean="0"/>
              <a:t>Grant</a:t>
            </a:r>
            <a:endParaRPr lang="en-US" dirty="0"/>
          </a:p>
          <a:p>
            <a:pPr marL="1141413" lvl="1" indent="-457200"/>
            <a:r>
              <a:rPr lang="en-US" dirty="0"/>
              <a:t>Preference given to certain regions, including South Africa and Bangkok</a:t>
            </a:r>
          </a:p>
          <a:p>
            <a:pPr marL="1141413" lvl="1" indent="-457200"/>
            <a:r>
              <a:rPr lang="en-US" dirty="0"/>
              <a:t>Awards up to $5,000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465737"/>
            <a:ext cx="3581400" cy="2392263"/>
          </a:xfrm>
          <a:prstGeom prst="rect">
            <a:avLst/>
          </a:prstGeom>
        </p:spPr>
      </p:pic>
      <p:pic>
        <p:nvPicPr>
          <p:cNvPr id="7" name="Graphic 6" descr="Earth globe Africa and Europe">
            <a:extLst>
              <a:ext uri="{FF2B5EF4-FFF2-40B4-BE49-F238E27FC236}">
                <a16:creationId xmlns:a16="http://schemas.microsoft.com/office/drawing/2014/main" id="{3B78162A-329F-420B-A2D6-BAE795111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412"/>
            <a:ext cx="28194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990600"/>
            <a:ext cx="6858000" cy="5058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Process:</a:t>
            </a:r>
          </a:p>
          <a:p>
            <a:pPr marL="1141413" lvl="1" indent="-457200"/>
            <a:r>
              <a:rPr lang="en-US" b="1" dirty="0"/>
              <a:t>January 30</a:t>
            </a:r>
            <a:r>
              <a:rPr lang="en-US" b="1" baseline="30000" dirty="0"/>
              <a:t>th</a:t>
            </a:r>
            <a:r>
              <a:rPr lang="en-US" dirty="0"/>
              <a:t>: deadline for application</a:t>
            </a:r>
          </a:p>
          <a:p>
            <a:pPr marL="1544638" lvl="2" indent="-457200"/>
            <a:r>
              <a:rPr lang="en-US" dirty="0"/>
              <a:t>$300 check </a:t>
            </a:r>
            <a:r>
              <a:rPr lang="en-US" dirty="0" smtClean="0"/>
              <a:t>not </a:t>
            </a:r>
            <a:r>
              <a:rPr lang="en-US" dirty="0"/>
              <a:t>cashed until accepted</a:t>
            </a:r>
          </a:p>
          <a:p>
            <a:pPr marL="1544638" lvl="2" indent="-457200"/>
            <a:r>
              <a:rPr lang="en-US" dirty="0"/>
              <a:t>Physical form not due until prior to departure</a:t>
            </a:r>
          </a:p>
          <a:p>
            <a:pPr lvl="2" indent="0">
              <a:buNone/>
            </a:pPr>
            <a:endParaRPr lang="en-US" dirty="0"/>
          </a:p>
          <a:p>
            <a:pPr marL="1141413" lvl="1" indent="-457200"/>
            <a:r>
              <a:rPr lang="en-US" b="1" dirty="0"/>
              <a:t>February/early March</a:t>
            </a:r>
            <a:r>
              <a:rPr lang="en-US" dirty="0"/>
              <a:t>: interviews</a:t>
            </a:r>
          </a:p>
          <a:p>
            <a:pPr marL="1544638" lvl="2" indent="-457200"/>
            <a:r>
              <a:rPr lang="en-US" dirty="0"/>
              <a:t>You will be contacted by the STEP </a:t>
            </a:r>
            <a:r>
              <a:rPr lang="en-US" dirty="0" smtClean="0"/>
              <a:t>Office</a:t>
            </a:r>
            <a:endParaRPr lang="en-US" dirty="0"/>
          </a:p>
          <a:p>
            <a:pPr marL="1141413" lvl="1" indent="-457200"/>
            <a:r>
              <a:rPr lang="en-US" b="1" dirty="0"/>
              <a:t>Early March</a:t>
            </a:r>
            <a:r>
              <a:rPr lang="en-US" dirty="0"/>
              <a:t>: approval from departments/clinical I professors</a:t>
            </a:r>
          </a:p>
          <a:p>
            <a:pPr marL="1141413" lvl="1" indent="-457200"/>
            <a:r>
              <a:rPr lang="en-US" b="1" dirty="0"/>
              <a:t>Mid-March</a:t>
            </a:r>
            <a:r>
              <a:rPr lang="en-US" dirty="0"/>
              <a:t>: notification</a:t>
            </a:r>
          </a:p>
          <a:p>
            <a:pPr marL="1141413" lvl="1" indent="-457200"/>
            <a:r>
              <a:rPr lang="en-US" b="1" dirty="0"/>
              <a:t>Late March</a:t>
            </a:r>
            <a:r>
              <a:rPr lang="en-US" dirty="0"/>
              <a:t>: roundtable meeting with former GSTs</a:t>
            </a:r>
          </a:p>
        </p:txBody>
      </p:sp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0AED45A3-F942-4AA6-BC8B-32F29742B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3D5AEC-1CF8-4759-930C-5516138D4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151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32004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3400" y="609600"/>
            <a:ext cx="7848600" cy="55165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1141413" lvl="1" indent="-457200"/>
            <a:endParaRPr lang="en-US" dirty="0"/>
          </a:p>
          <a:p>
            <a:pPr marL="1544638" lvl="2" indent="-457200"/>
            <a:r>
              <a:rPr lang="en-US" sz="2800" dirty="0"/>
              <a:t>Ask a professor who has seen you teach in a practicum </a:t>
            </a:r>
          </a:p>
          <a:p>
            <a:pPr marL="1544638" lvl="2" indent="-457200"/>
            <a:r>
              <a:rPr lang="en-US" sz="2800" dirty="0"/>
              <a:t>May turn in application while waiting for references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1141413" lvl="1" indent="-45720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301696"/>
            <a:ext cx="4724400" cy="3144982"/>
          </a:xfrm>
          <a:prstGeom prst="rect">
            <a:avLst/>
          </a:prstGeom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B9F8B723-A96A-4F7C-BC1D-87487266D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34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Approval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5273"/>
            <a:ext cx="8229600" cy="4373563"/>
          </a:xfrm>
        </p:spPr>
        <p:txBody>
          <a:bodyPr/>
          <a:lstStyle/>
          <a:p>
            <a:r>
              <a:rPr lang="en-US" b="0" dirty="0"/>
              <a:t>Students’ acceptance may be rescinded if the Clinical I professor feels it is best that they remain in NJ to complete Clinical II.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34" y="2946934"/>
            <a:ext cx="5335165" cy="2998363"/>
          </a:xfrm>
          <a:prstGeom prst="rect">
            <a:avLst/>
          </a:prstGeom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81AEC1AA-8C8A-40A8-BB1F-6F98A304A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1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76400"/>
            <a:ext cx="7772400" cy="914399"/>
          </a:xfrm>
        </p:spPr>
        <p:txBody>
          <a:bodyPr/>
          <a:lstStyle/>
          <a:p>
            <a:r>
              <a:rPr lang="en-US" dirty="0"/>
              <a:t>Choosing a site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400" y="2743200"/>
            <a:ext cx="6571800" cy="19379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Costs can vary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Advantages of different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Be flexible!</a:t>
            </a:r>
          </a:p>
        </p:txBody>
      </p:sp>
      <p:pic>
        <p:nvPicPr>
          <p:cNvPr id="4" name="Graphic 3" descr="Earth globe Africa and Europe">
            <a:extLst>
              <a:ext uri="{FF2B5EF4-FFF2-40B4-BE49-F238E27FC236}">
                <a16:creationId xmlns:a16="http://schemas.microsoft.com/office/drawing/2014/main" id="{4FFD6072-B25B-4A37-B33B-939BE3D9E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52202-D4FF-4396-B721-25A880FCC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495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43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90600" y="1242218"/>
            <a:ext cx="4038600" cy="43735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Johannesburg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Bangkok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Madrid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Tangier, Morocco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Carinthia, Austria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Prague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24500" y="1174926"/>
            <a:ext cx="4038600" cy="43735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Dublin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Espoo, Finland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Hague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Puerto Rico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Tokyo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 Sites for Fall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4482704"/>
            <a:ext cx="3124200" cy="2137214"/>
          </a:xfrm>
          <a:prstGeom prst="rect">
            <a:avLst/>
          </a:prstGeom>
        </p:spPr>
      </p:pic>
      <p:pic>
        <p:nvPicPr>
          <p:cNvPr id="8" name="Graphic 7" descr="Earth globe Africa and Europe">
            <a:extLst>
              <a:ext uri="{FF2B5EF4-FFF2-40B4-BE49-F238E27FC236}">
                <a16:creationId xmlns:a16="http://schemas.microsoft.com/office/drawing/2014/main" id="{DA6D1DDD-2E7D-44F2-8D7F-AD794B06F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539" y="1524000"/>
            <a:ext cx="6270922" cy="2098226"/>
          </a:xfrm>
        </p:spPr>
        <p:txBody>
          <a:bodyPr/>
          <a:lstStyle/>
          <a:p>
            <a:r>
              <a:rPr lang="en-US" dirty="0">
                <a:hlinkClick r:id="rId2"/>
              </a:rPr>
              <a:t>Video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South Africa Video</a:t>
            </a:r>
            <a:endParaRPr lang="en-US" dirty="0"/>
          </a:p>
        </p:txBody>
      </p:sp>
      <p:pic>
        <p:nvPicPr>
          <p:cNvPr id="1026" name="Picture 2" descr="Image result for south africa">
            <a:extLst>
              <a:ext uri="{FF2B5EF4-FFF2-40B4-BE49-F238E27FC236}">
                <a16:creationId xmlns:a16="http://schemas.microsoft.com/office/drawing/2014/main" id="{4A62D76B-CCFB-4EE8-AECA-0A91B3DFC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2590800" cy="20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E4C87003-0E4A-4082-844E-B3453A1A2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3900" y="1219200"/>
            <a:ext cx="4343400" cy="4906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South Africa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Bangkok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Madrid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Morocco (Tangier)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Udine,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Trieste,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Austria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72755" y="1219200"/>
            <a:ext cx="4191000" cy="33744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Dublin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Hague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Amsterdam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Puerto Rico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6911" y="411956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Sites for Spring 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1" y="4593637"/>
            <a:ext cx="3526366" cy="2176874"/>
          </a:xfrm>
          <a:prstGeom prst="rect">
            <a:avLst/>
          </a:prstGeom>
        </p:spPr>
      </p:pic>
      <p:pic>
        <p:nvPicPr>
          <p:cNvPr id="7" name="Graphic 6" descr="Earth globe Africa and Europe">
            <a:extLst>
              <a:ext uri="{FF2B5EF4-FFF2-40B4-BE49-F238E27FC236}">
                <a16:creationId xmlns:a16="http://schemas.microsoft.com/office/drawing/2014/main" id="{22A7B136-48FE-4820-AE70-87C9ABCE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30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800" y="1752600"/>
            <a:ext cx="7753800" cy="990599"/>
          </a:xfrm>
        </p:spPr>
        <p:txBody>
          <a:bodyPr/>
          <a:lstStyle/>
          <a:p>
            <a:r>
              <a:rPr lang="en-US" sz="4800" dirty="0"/>
              <a:t>Requests for travel companions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629400" cy="1938000"/>
          </a:xfrm>
        </p:spPr>
        <p:txBody>
          <a:bodyPr>
            <a:normAutofit/>
          </a:bodyPr>
          <a:lstStyle/>
          <a:p>
            <a:r>
              <a:rPr lang="en-US" sz="2000" dirty="0"/>
              <a:t>You may request to travel with a friend. We will do our best to place you together. </a:t>
            </a:r>
            <a:r>
              <a:rPr lang="en-US" sz="2000" dirty="0">
                <a:solidFill>
                  <a:srgbClr val="FF0000"/>
                </a:solidFill>
              </a:rPr>
              <a:t>BUT</a:t>
            </a:r>
            <a:r>
              <a:rPr lang="en-US" sz="2000" dirty="0"/>
              <a:t> it may not be possible.</a:t>
            </a:r>
          </a:p>
          <a:p>
            <a:r>
              <a:rPr lang="en-US" sz="2000" dirty="0"/>
              <a:t>You must be FLEXIBLE </a:t>
            </a:r>
          </a:p>
        </p:txBody>
      </p:sp>
      <p:pic>
        <p:nvPicPr>
          <p:cNvPr id="4" name="Graphic 3" descr="Earth globe Africa and Europe">
            <a:extLst>
              <a:ext uri="{FF2B5EF4-FFF2-40B4-BE49-F238E27FC236}">
                <a16:creationId xmlns:a16="http://schemas.microsoft.com/office/drawing/2014/main" id="{FC182D5E-1B29-40D3-94AC-9E96454FA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D2E7D-31FD-475B-B2EB-E21C3683D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341043"/>
            <a:ext cx="4581931" cy="12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50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are accepted: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000" y="1371600"/>
            <a:ext cx="8229600" cy="4906963"/>
          </a:xfrm>
        </p:spPr>
        <p:txBody>
          <a:bodyPr/>
          <a:lstStyle/>
          <a:p>
            <a:pPr marL="1141413" lvl="1" indent="-457200"/>
            <a:r>
              <a:rPr lang="en-US" dirty="0"/>
              <a:t>Meet with students who have returned in March at roundtable</a:t>
            </a:r>
          </a:p>
          <a:p>
            <a:pPr marL="1141413" lvl="1" indent="-457200"/>
            <a:r>
              <a:rPr lang="en-US" dirty="0"/>
              <a:t>Several meetings with TCNJ faculty member site supervisor</a:t>
            </a:r>
          </a:p>
          <a:p>
            <a:pPr marL="1141413" lvl="1" indent="-457200"/>
            <a:r>
              <a:rPr lang="en-US" dirty="0"/>
              <a:t>Communicate with cooperating teacher in placement abroad</a:t>
            </a:r>
          </a:p>
          <a:p>
            <a:pPr marL="1141413" lvl="1" indent="-457200"/>
            <a:r>
              <a:rPr lang="en-US" dirty="0"/>
              <a:t>Meet with capstone </a:t>
            </a:r>
            <a:r>
              <a:rPr lang="en-US" dirty="0" smtClean="0"/>
              <a:t>professor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81" y="4267200"/>
            <a:ext cx="3486069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20AF5ABC-AAB4-4EF3-8AF1-C4A37D84B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79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While you are there…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17990"/>
            <a:ext cx="8229600" cy="50593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Work with </a:t>
            </a:r>
            <a:r>
              <a:rPr lang="en-US" b="0" dirty="0" smtClean="0"/>
              <a:t>Cooperating </a:t>
            </a:r>
            <a:r>
              <a:rPr lang="en-US" b="0" dirty="0"/>
              <a:t>T</a:t>
            </a:r>
            <a:r>
              <a:rPr lang="en-US" b="0" dirty="0" smtClean="0"/>
              <a:t>eacher</a:t>
            </a: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Communicate with TCNJ faculty on campus with weekly reflections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Submit two video lessons for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TCNJ faculty visit and observe at least two lessons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Keep in touch with capstone professor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50" y="3886199"/>
            <a:ext cx="4424580" cy="29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D69DF57E-42FC-43DE-884C-C785671A5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61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WORK HARD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Play Hard</a:t>
            </a:r>
          </a:p>
        </p:txBody>
      </p:sp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3BA41CF6-4035-46CD-AE5E-D10832422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17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382362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dirty="0"/>
              <a:t>Professionalism &amp;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4362"/>
            <a:ext cx="8229600" cy="43735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Responding to emails and timeliness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a professional experience</a:t>
            </a:r>
          </a:p>
          <a:p>
            <a:pPr marL="1141413" lvl="1" indent="-457200"/>
            <a:r>
              <a:rPr lang="en-US" dirty="0"/>
              <a:t>Teaching is #1 priority</a:t>
            </a:r>
          </a:p>
          <a:p>
            <a:pPr marL="1141413" lvl="1" indent="-457200"/>
            <a:r>
              <a:rPr lang="en-US" dirty="0"/>
              <a:t>Do NOT expect to leave school </a:t>
            </a:r>
            <a:r>
              <a:rPr lang="en-US" dirty="0" smtClean="0"/>
              <a:t>early or </a:t>
            </a:r>
            <a:r>
              <a:rPr lang="en-US" dirty="0"/>
              <a:t>come in late </a:t>
            </a:r>
            <a:r>
              <a:rPr lang="en-US" dirty="0" smtClean="0"/>
              <a:t>because of </a:t>
            </a:r>
            <a:r>
              <a:rPr lang="en-US" dirty="0"/>
              <a:t>travel </a:t>
            </a:r>
          </a:p>
          <a:p>
            <a:pPr marL="1141413" lvl="1" indent="-457200"/>
            <a:r>
              <a:rPr lang="en-US" dirty="0"/>
              <a:t>Balance travel/work/rest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611" y="4191000"/>
            <a:ext cx="3255389" cy="2438400"/>
          </a:xfrm>
          <a:prstGeom prst="rect">
            <a:avLst/>
          </a:prstGeom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7AB59481-CEFF-46AB-9CCF-45158D8B1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20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Miscellaneous Stuff….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44" y="1372384"/>
            <a:ext cx="8350956" cy="5257016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SPED- complete elementary placement abroad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Other K-12 certification areas: placed domestically based on placement abroad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Domestic placements are not requested until global placement confirmed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 err="1"/>
              <a:t>edTPA</a:t>
            </a:r>
            <a:r>
              <a:rPr lang="en-US" sz="3600" b="0" dirty="0"/>
              <a:t>: complete in domestic placements (usually)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343400" lvl="8" indent="-457200"/>
            <a:r>
              <a:rPr lang="en-US" sz="6500" dirty="0">
                <a:solidFill>
                  <a:srgbClr val="C00000"/>
                </a:solidFill>
              </a:rPr>
              <a:t>BE PATIENT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F73CACBA-02D4-4F64-BD45-B5966145E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58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905000"/>
            <a:ext cx="6270922" cy="1598709"/>
          </a:xfrm>
        </p:spPr>
        <p:txBody>
          <a:bodyPr/>
          <a:lstStyle/>
          <a:p>
            <a:r>
              <a:rPr lang="en-US" dirty="0"/>
              <a:t>Review of forms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416611"/>
            <a:ext cx="6343200" cy="1480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http://step.tcnj.edu/forms/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Graphic 3" descr="Earth globe Africa and Europe">
            <a:extLst>
              <a:ext uri="{FF2B5EF4-FFF2-40B4-BE49-F238E27FC236}">
                <a16:creationId xmlns:a16="http://schemas.microsoft.com/office/drawing/2014/main" id="{6F262AA4-A6A5-4BA4-8A63-F574926F5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57369-08F5-4A77-80FE-9548A7301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82" y="3503709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35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22" y="370354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78" y="1143000"/>
            <a:ext cx="8610600" cy="541019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Eileen </a:t>
            </a:r>
            <a:r>
              <a:rPr lang="en-US" dirty="0" err="1"/>
              <a:t>Heddy</a:t>
            </a:r>
            <a:endParaRPr lang="en-US" dirty="0"/>
          </a:p>
          <a:p>
            <a:pPr algn="ctr"/>
            <a:r>
              <a:rPr lang="en-US" dirty="0"/>
              <a:t>heddy@tcnj.edu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Cynthia </a:t>
            </a:r>
            <a:r>
              <a:rPr lang="en-US" dirty="0" err="1"/>
              <a:t>Fulford</a:t>
            </a:r>
            <a:endParaRPr lang="en-US" dirty="0"/>
          </a:p>
          <a:p>
            <a:pPr algn="ctr"/>
            <a:r>
              <a:rPr lang="en-US" dirty="0"/>
              <a:t>    step@tcnj.edu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78" y="3688800"/>
            <a:ext cx="4419600" cy="29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7292D717-608E-4553-8C2C-50970444F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10" name="Graphic 9" descr="Questions">
            <a:extLst>
              <a:ext uri="{FF2B5EF4-FFF2-40B4-BE49-F238E27FC236}">
                <a16:creationId xmlns:a16="http://schemas.microsoft.com/office/drawing/2014/main" id="{9DAC965E-423A-45E4-8F90-AFC067721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878" y="101011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1200" y="1371600"/>
            <a:ext cx="8153400" cy="41148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 weeks (First half of student teaching semester)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Return to US and teach in a public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Live in apartment in the city or near the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Opportunity to travel on the weekends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Travel with at least one other TCNJ student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400" y="3974288"/>
            <a:ext cx="4267200" cy="2847023"/>
          </a:xfrm>
          <a:prstGeom prst="rect">
            <a:avLst/>
          </a:prstGeom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BFAE15C7-88A8-49A6-A143-2FC8C1A57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475456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buClr>
                <a:srgbClr val="04617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DBF5F9">
                    <a:lumMod val="25000"/>
                  </a:srgbClr>
                </a:solidFill>
              </a:rPr>
              <a:t>English speaking international schools with American curriculums</a:t>
            </a:r>
          </a:p>
          <a:p>
            <a:pPr marL="342900" lvl="0" indent="-342900">
              <a:lnSpc>
                <a:spcPct val="100000"/>
              </a:lnSpc>
              <a:buClr>
                <a:srgbClr val="04617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DBF5F9">
                    <a:lumMod val="25000"/>
                  </a:srgbClr>
                </a:solidFill>
              </a:rPr>
              <a:t>Staff: mostly American, sometimes British and/or Australian teachers, sometimes local teachers</a:t>
            </a:r>
          </a:p>
          <a:p>
            <a:pPr marL="342900" lvl="0" indent="-342900">
              <a:lnSpc>
                <a:spcPct val="100000"/>
              </a:lnSpc>
              <a:buClr>
                <a:srgbClr val="04617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DBF5F9">
                    <a:lumMod val="25000"/>
                  </a:srgbClr>
                </a:solidFill>
              </a:rPr>
              <a:t>Students: depends on school- some are mostly American, some have more local children</a:t>
            </a:r>
          </a:p>
          <a:p>
            <a:pPr marL="1085850" lvl="1" indent="-342900">
              <a:lnSpc>
                <a:spcPct val="100000"/>
              </a:lnSpc>
              <a:buClr>
                <a:srgbClr val="04617B">
                  <a:lumMod val="75000"/>
                </a:srgbClr>
              </a:buClr>
            </a:pPr>
            <a:r>
              <a:rPr lang="en-US" sz="2000" dirty="0">
                <a:solidFill>
                  <a:srgbClr val="DBF5F9">
                    <a:lumMod val="25000"/>
                  </a:srgbClr>
                </a:solidFill>
              </a:rPr>
              <a:t>Ex: American Overseas School of Rome- aims for 1/3 American students, 1/3 Italian and 1/3 from other countries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377266"/>
            <a:ext cx="4991100" cy="2218267"/>
          </a:xfrm>
          <a:prstGeom prst="rect">
            <a:avLst/>
          </a:prstGeom>
        </p:spPr>
      </p:pic>
      <p:pic>
        <p:nvPicPr>
          <p:cNvPr id="7" name="Graphic 6" descr="Earth globe Africa and Europe">
            <a:extLst>
              <a:ext uri="{FF2B5EF4-FFF2-40B4-BE49-F238E27FC236}">
                <a16:creationId xmlns:a16="http://schemas.microsoft.com/office/drawing/2014/main" id="{9C2E1B71-DAB7-4DA8-9F9E-DA162755E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11" y="457200"/>
            <a:ext cx="6869289" cy="2719500"/>
          </a:xfrm>
        </p:spPr>
        <p:txBody>
          <a:bodyPr>
            <a:normAutofit/>
          </a:bodyPr>
          <a:lstStyle/>
          <a:p>
            <a:r>
              <a:rPr lang="en-US" sz="3600" dirty="0"/>
              <a:t>Most frequently asked question: Does it look good on  a resume?</a:t>
            </a:r>
            <a:br>
              <a:rPr lang="en-US" sz="3600" dirty="0"/>
            </a:br>
            <a:r>
              <a:rPr lang="en-US" sz="3600" dirty="0"/>
              <a:t>   </a:t>
            </a:r>
            <a:br>
              <a:rPr lang="en-US" sz="3600" dirty="0"/>
            </a:br>
            <a:r>
              <a:rPr lang="en-US" sz="3600" dirty="0"/>
              <a:t>  </a:t>
            </a:r>
            <a:r>
              <a:rPr lang="en-US" sz="3600" dirty="0">
                <a:solidFill>
                  <a:srgbClr val="FF0000"/>
                </a:solidFill>
              </a:rPr>
              <a:t>YES!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3695" y="2133600"/>
            <a:ext cx="4555794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phic 4" descr="Earth globe Africa and Europe">
            <a:extLst>
              <a:ext uri="{FF2B5EF4-FFF2-40B4-BE49-F238E27FC236}">
                <a16:creationId xmlns:a16="http://schemas.microsoft.com/office/drawing/2014/main" id="{2CFFF40C-9954-4C8F-8AC1-7C64A2072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Costs and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307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$300 fee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TCNJ faculty help with finding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Travel with at least one other student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Housing cost varies</a:t>
            </a:r>
          </a:p>
          <a:p>
            <a:pPr marL="1141413" lvl="1" indent="-457200"/>
            <a:r>
              <a:rPr lang="en-US" dirty="0"/>
              <a:t>Rome- $1400 for two months,</a:t>
            </a:r>
          </a:p>
          <a:p>
            <a:pPr marL="1141413" lvl="1" indent="-457200"/>
            <a:r>
              <a:rPr lang="en-US" dirty="0"/>
              <a:t>Prague- $1100 for two months</a:t>
            </a:r>
          </a:p>
          <a:p>
            <a:pPr marL="1141413" lvl="1" indent="-457200"/>
            <a:r>
              <a:rPr lang="en-US" dirty="0"/>
              <a:t>South Africa-$450 for two months</a:t>
            </a:r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2938"/>
            <a:ext cx="3276600" cy="217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0DCB131D-1BA7-4225-903D-2C81C09FE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4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9756"/>
            <a:ext cx="8229600" cy="43735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Tuition and housing/living expenses covered by financial aid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Living on campus: credit for the quarter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Living at home during second half of Clinical II/Student Teaching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43622"/>
            <a:ext cx="4114371" cy="3085778"/>
          </a:xfrm>
          <a:prstGeom prst="rect">
            <a:avLst/>
          </a:prstGeom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20B35109-0E78-40E1-A0C8-E94F38B4A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018"/>
            <a:ext cx="8686800" cy="47545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Most students report that they spend between $4,000 and $5,000 depending the site and amount of extra travel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BUT costs above the amount to stay home are much lower (flight, extra travel)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Costs incurred during global or domestic:</a:t>
            </a:r>
          </a:p>
          <a:p>
            <a:pPr marL="1141413" lvl="1" indent="-457200"/>
            <a:r>
              <a:rPr lang="en-US" dirty="0"/>
              <a:t>Housing</a:t>
            </a:r>
          </a:p>
          <a:p>
            <a:pPr marL="1141413" lvl="1" indent="-457200"/>
            <a:r>
              <a:rPr lang="en-US" dirty="0"/>
              <a:t>Food</a:t>
            </a:r>
          </a:p>
          <a:p>
            <a:pPr marL="1141413" lvl="1" indent="-457200"/>
            <a:r>
              <a:rPr lang="en-US" dirty="0"/>
              <a:t>T</a:t>
            </a:r>
            <a:r>
              <a:rPr lang="en-US" dirty="0" smtClean="0"/>
              <a:t>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099560"/>
            <a:ext cx="4876800" cy="2743200"/>
          </a:xfrm>
          <a:prstGeom prst="rect">
            <a:avLst/>
          </a:prstGeom>
        </p:spPr>
      </p:pic>
      <p:pic>
        <p:nvPicPr>
          <p:cNvPr id="6" name="Graphic 5" descr="Earth globe Africa and Europe">
            <a:extLst>
              <a:ext uri="{FF2B5EF4-FFF2-40B4-BE49-F238E27FC236}">
                <a16:creationId xmlns:a16="http://schemas.microsoft.com/office/drawing/2014/main" id="{43C2CFCF-0942-421E-A64A-5D2D277B1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644" y="3781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4837" y="1614312"/>
            <a:ext cx="4040188" cy="304801"/>
          </a:xfrm>
        </p:spPr>
        <p:txBody>
          <a:bodyPr/>
          <a:lstStyle/>
          <a:p>
            <a:r>
              <a:rPr lang="en-US" dirty="0" smtClean="0"/>
              <a:t>	GST </a:t>
            </a:r>
            <a:r>
              <a:rPr lang="en-US" dirty="0"/>
              <a:t>Costs: 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4212" y="1933223"/>
            <a:ext cx="4040188" cy="40687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Flight= $800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Housing= $1400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Transportation=$85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Groceries=$500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Health insurance=$120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TOTAL without weekend trips=$2905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for weekend trips: $2000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5" y="1947333"/>
            <a:ext cx="4041775" cy="40687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Transportation to school= $346</a:t>
            </a:r>
          </a:p>
          <a:p>
            <a:pPr marL="1085850" lvl="1" indent="-342900"/>
            <a:r>
              <a:rPr lang="en-US" dirty="0"/>
              <a:t>30 miles/day for 7 weeks x .33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Room and board= $3519</a:t>
            </a:r>
          </a:p>
          <a:p>
            <a:pPr marL="1085850" lvl="1" indent="-342900"/>
            <a:r>
              <a:rPr lang="en-US" dirty="0"/>
              <a:t>Room=$4,757 </a:t>
            </a:r>
          </a:p>
          <a:p>
            <a:pPr marL="1085850" lvl="1" indent="-342900"/>
            <a:r>
              <a:rPr lang="en-US" dirty="0"/>
              <a:t>Meal plan B= $2,280</a:t>
            </a:r>
          </a:p>
          <a:p>
            <a:pPr marL="1085850" lvl="1" indent="-342900"/>
            <a:r>
              <a:rPr lang="en-US" dirty="0"/>
              <a:t>Total= $7,038</a:t>
            </a:r>
          </a:p>
          <a:p>
            <a:pPr marL="1085850" lvl="1" indent="-342900"/>
            <a:r>
              <a:rPr lang="en-US" dirty="0"/>
              <a:t>Divided by 2 (credit given for 8 weeks away)=$3519</a:t>
            </a:r>
          </a:p>
          <a:p>
            <a:pPr lvl="1" indent="0">
              <a:buNone/>
            </a:pPr>
            <a:r>
              <a:rPr lang="en-US" b="1" dirty="0"/>
              <a:t>Total= $3,865</a:t>
            </a:r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2"/>
          </p:nvPr>
        </p:nvSpPr>
        <p:spPr>
          <a:xfrm>
            <a:off x="4758267" y="1614312"/>
            <a:ext cx="4040188" cy="304801"/>
          </a:xfrm>
        </p:spPr>
        <p:txBody>
          <a:bodyPr/>
          <a:lstStyle/>
          <a:p>
            <a:r>
              <a:rPr lang="en-US" dirty="0" smtClean="0"/>
              <a:t>	On </a:t>
            </a:r>
            <a:r>
              <a:rPr lang="en-US" dirty="0"/>
              <a:t>campus housing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428400"/>
            <a:ext cx="6705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Cost Comparison: On campus housing</a:t>
            </a:r>
          </a:p>
        </p:txBody>
      </p:sp>
      <p:pic>
        <p:nvPicPr>
          <p:cNvPr id="8" name="Graphic 7" descr="Earth globe Africa and Europe">
            <a:extLst>
              <a:ext uri="{FF2B5EF4-FFF2-40B4-BE49-F238E27FC236}">
                <a16:creationId xmlns:a16="http://schemas.microsoft.com/office/drawing/2014/main" id="{7FCB33F7-AA82-4442-B50B-86C75F79E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87489"/>
            <a:ext cx="1219200" cy="1219200"/>
          </a:xfrm>
          <a:prstGeom prst="rect">
            <a:avLst/>
          </a:prstGeom>
        </p:spPr>
      </p:pic>
      <p:pic>
        <p:nvPicPr>
          <p:cNvPr id="2050" name="Picture 2" descr="Image result for cartoon money">
            <a:extLst>
              <a:ext uri="{FF2B5EF4-FFF2-40B4-BE49-F238E27FC236}">
                <a16:creationId xmlns:a16="http://schemas.microsoft.com/office/drawing/2014/main" id="{FB9F3A81-9316-4071-944F-5B80DA17E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4" y="5562600"/>
            <a:ext cx="1597024" cy="11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4200</TotalTime>
  <Words>942</Words>
  <Application>Microsoft Office PowerPoint</Application>
  <PresentationFormat>On-screen Show (4:3)</PresentationFormat>
  <Paragraphs>197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Franklin Gothic Book</vt:lpstr>
      <vt:lpstr>Perpetua</vt:lpstr>
      <vt:lpstr>Crop</vt:lpstr>
      <vt:lpstr>PowerPoint Presentation</vt:lpstr>
      <vt:lpstr>Video South Africa Video</vt:lpstr>
      <vt:lpstr>The Basics</vt:lpstr>
      <vt:lpstr>The Schools</vt:lpstr>
      <vt:lpstr>Most frequently asked question: Does it look good on  a resume?       YES!</vt:lpstr>
      <vt:lpstr>Costs and Housing</vt:lpstr>
      <vt:lpstr>Financial Aid</vt:lpstr>
      <vt:lpstr>Overall Cost</vt:lpstr>
      <vt:lpstr>Cost Comparison: On campus housing</vt:lpstr>
      <vt:lpstr>Total cost for semester living on campus:</vt:lpstr>
      <vt:lpstr>Cost Comparison: Off campus </vt:lpstr>
      <vt:lpstr>Total cost for semester living off campus: </vt:lpstr>
      <vt:lpstr>Living at family home after return?</vt:lpstr>
      <vt:lpstr>Scholarships</vt:lpstr>
      <vt:lpstr>Application</vt:lpstr>
      <vt:lpstr>References</vt:lpstr>
      <vt:lpstr>Clinical Approval</vt:lpstr>
      <vt:lpstr>Choosing a site</vt:lpstr>
      <vt:lpstr>Possible Sites for Fall 2020</vt:lpstr>
      <vt:lpstr>Possible Sites for Spring 2021</vt:lpstr>
      <vt:lpstr>Requests for travel companions</vt:lpstr>
      <vt:lpstr>If you are accepted:</vt:lpstr>
      <vt:lpstr>While you are there…</vt:lpstr>
      <vt:lpstr>WORK HARD</vt:lpstr>
      <vt:lpstr>Professionalism &amp; Expectations</vt:lpstr>
      <vt:lpstr>Miscellaneous Stuff….</vt:lpstr>
      <vt:lpstr>Review of forms</vt:lpstr>
      <vt:lpstr>Questions?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Heddy</dc:creator>
  <cp:lastModifiedBy>The College of New Jersey</cp:lastModifiedBy>
  <cp:revision>130</cp:revision>
  <cp:lastPrinted>2018-12-05T15:56:26Z</cp:lastPrinted>
  <dcterms:created xsi:type="dcterms:W3CDTF">2015-11-06T14:12:30Z</dcterms:created>
  <dcterms:modified xsi:type="dcterms:W3CDTF">2019-11-08T14:27:40Z</dcterms:modified>
</cp:coreProperties>
</file>